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529" r:id="rId4"/>
    <p:sldId id="530" r:id="rId5"/>
    <p:sldId id="531" r:id="rId6"/>
    <p:sldId id="508" r:id="rId7"/>
    <p:sldId id="509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19" r:id="rId18"/>
    <p:sldId id="477" r:id="rId19"/>
    <p:sldId id="399" r:id="rId20"/>
    <p:sldId id="409" r:id="rId21"/>
    <p:sldId id="481" r:id="rId22"/>
    <p:sldId id="482" r:id="rId23"/>
    <p:sldId id="5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npmj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pmj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09097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533303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61546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05924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23565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097058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91718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034217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4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NodeJS?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NPM – Node Package Manager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Steps to Create a Fresh Node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NodeJS?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506166" cy="590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Node JS is an open-source, cross platform, JavaScript runtime environment and used to execute JavaScript on Server Side.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 framework which allows us to run JS code outside browser. The main benefit is that a development do not need to learn multiple programming languages. If we know JS, we can code both client and server side in same language.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Node JS is also a great web framework for beginners because it works great for data intensive applications like streaming, gaming and real time apps. It leverage the power of JS’s Asynchronous no blocking IO.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Application of Node JS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Build Backend Application Logic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Host a Web Server (express)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Send Emails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DB lookup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Automation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Output to the user</a:t>
            </a:r>
          </a:p>
          <a:p>
            <a:pPr marL="742950" lvl="1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its eco-system like PDF, EXCEL, EMAIL…</a:t>
            </a:r>
          </a:p>
          <a:p>
            <a:pPr lvl="1" algn="just"/>
            <a:endParaRPr lang="en-US" sz="1799" dirty="0">
              <a:solidFill>
                <a:prstClr val="black"/>
              </a:solidFill>
              <a:latin typeface="Calibri"/>
            </a:endParaRP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Install NodeJS in our system form here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3"/>
              </a:rPr>
              <a:t>https://nodejs.org/en/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, if you using bas, you do not need to install as BAS already has NodeJS preinstalled.</a:t>
            </a:r>
          </a:p>
          <a:p>
            <a:pPr marL="285750" indent="-285750" algn="just">
              <a:buFontTx/>
              <a:buChar char="-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If we want to achieve something, this something was already achieved by someone, somewhere else in the world, they have already published it as a node module which we can import and reuse. We get ready-to-use code for consumption for speedy development. </a:t>
            </a:r>
            <a:r>
              <a:rPr lang="en-US" sz="1799" dirty="0">
                <a:solidFill>
                  <a:prstClr val="black"/>
                </a:solidFill>
                <a:latin typeface="Calibri"/>
                <a:hlinkClick r:id="rId4"/>
              </a:rPr>
              <a:t>https://npmjs.com</a:t>
            </a:r>
            <a:endParaRPr lang="en-US"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122" name="Picture 2" descr="Node.js - Wikipedia">
            <a:extLst>
              <a:ext uri="{FF2B5EF4-FFF2-40B4-BE49-F238E27FC236}">
                <a16:creationId xmlns:a16="http://schemas.microsoft.com/office/drawing/2014/main" id="{63A66D2E-6354-4486-B1F7-E077519E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731" y="2828265"/>
            <a:ext cx="3591133" cy="2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3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">
            <a:extLst>
              <a:ext uri="{FF2B5EF4-FFF2-40B4-BE49-F238E27FC236}">
                <a16:creationId xmlns:a16="http://schemas.microsoft.com/office/drawing/2014/main" id="{176051C4-4FFD-445B-B657-6E9D49BBC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40" y="1249464"/>
            <a:ext cx="2440180" cy="228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j-ea"/>
                <a:cs typeface="+mj-cs"/>
              </a:rPr>
              <a:t>NPM – Node Package Manager</a:t>
            </a:r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Node Package Manager (NPM) is a command line tool that installs, updates or uninstalls Node.js packages in your application. It is also an online repository for open-source Node.js packages. The node community around the world creates useful modules and publishes them as packages in this repository.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the world's largest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Software Registry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The registry contains over 800,000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code packages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Open-source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developers use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to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share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software.</a:t>
            </a:r>
          </a:p>
          <a:p>
            <a:pPr marL="285750" indent="-285750" algn="l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</a:rPr>
              <a:t>Many organizations also use npm to manage private development.</a:t>
            </a:r>
          </a:p>
          <a:p>
            <a:pPr marL="285750" indent="-285750" algn="l">
              <a:buFontTx/>
              <a:buChar char="-"/>
            </a:pPr>
            <a:r>
              <a:rPr lang="en-US" b="1" i="0" dirty="0">
                <a:solidFill>
                  <a:srgbClr val="000000"/>
                </a:solidFill>
                <a:effectLst/>
              </a:rPr>
              <a:t>npm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is installed with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Node.js</a:t>
            </a:r>
            <a:endParaRPr lang="en-US" dirty="0">
              <a:solidFill>
                <a:srgbClr val="181717"/>
              </a:solidFill>
            </a:endParaRPr>
          </a:p>
          <a:p>
            <a:pPr algn="just"/>
            <a:r>
              <a:rPr lang="en-US" b="0" i="0" dirty="0">
                <a:solidFill>
                  <a:srgbClr val="181717"/>
                </a:solidFill>
                <a:effectLst/>
              </a:rPr>
              <a:t>NPM is included with Node.js installation. After you install Node.js, verify NPM installation by writing the following command in terminal or command prompt ‘</a:t>
            </a:r>
            <a:r>
              <a:rPr lang="en-US" b="1" i="1" dirty="0">
                <a:solidFill>
                  <a:srgbClr val="181717"/>
                </a:solidFill>
                <a:effectLst/>
              </a:rPr>
              <a:t>npm –v’</a:t>
            </a:r>
          </a:p>
          <a:p>
            <a:pPr algn="just"/>
            <a:endParaRPr lang="en-US" b="1" i="1" dirty="0">
              <a:solidFill>
                <a:srgbClr val="181717"/>
              </a:solidFill>
            </a:endParaRPr>
          </a:p>
          <a:p>
            <a:pPr algn="just"/>
            <a:r>
              <a:rPr lang="en-US" dirty="0">
                <a:solidFill>
                  <a:prstClr val="black"/>
                </a:solidFill>
                <a:hlinkClick r:id="rId4"/>
              </a:rPr>
              <a:t>https://www.npmjs.com/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08924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3" y="188641"/>
            <a:ext cx="9737001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Fresh NodeJS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Run a command called </a:t>
            </a:r>
            <a:r>
              <a:rPr lang="en-US" b="1" dirty="0"/>
              <a:t>npm init – </a:t>
            </a:r>
            <a:r>
              <a:rPr lang="en-US" dirty="0"/>
              <a:t>Create a new Nodejs project</a:t>
            </a:r>
          </a:p>
          <a:p>
            <a:pPr marL="342900" indent="-342900" algn="just">
              <a:buAutoNum type="arabicPeriod"/>
            </a:pPr>
            <a:r>
              <a:rPr lang="en-US" dirty="0"/>
              <a:t>Answer some simple questions like project name, starring file, author, version, description, …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mention the starring file of the project. We use </a:t>
            </a:r>
            <a:r>
              <a:rPr lang="en-US" b="1" dirty="0"/>
              <a:t>myfirstnode.js </a:t>
            </a:r>
            <a:r>
              <a:rPr lang="en-US" dirty="0"/>
              <a:t>as starring file, but in most of the cases we use </a:t>
            </a:r>
            <a:r>
              <a:rPr lang="en-US" b="1" dirty="0"/>
              <a:t>index.js </a:t>
            </a:r>
            <a:r>
              <a:rPr lang="en-US" dirty="0"/>
              <a:t>to follow the best practices.</a:t>
            </a:r>
          </a:p>
          <a:p>
            <a:pPr marL="342900" indent="-342900" algn="just">
              <a:buAutoNum type="arabicPeriod"/>
            </a:pPr>
            <a:r>
              <a:rPr lang="en-US" dirty="0"/>
              <a:t>We can just add some code to this file with all the modules</a:t>
            </a:r>
          </a:p>
          <a:p>
            <a:pPr marL="342900" indent="-342900" algn="just">
              <a:buAutoNum type="arabicPeriod"/>
            </a:pPr>
            <a:r>
              <a:rPr lang="en-US" dirty="0"/>
              <a:t>Then we run npm install module_name --save  OR npm install </a:t>
            </a:r>
            <a:r>
              <a:rPr lang="en-US" i="1" dirty="0"/>
              <a:t>module_name --save-dev </a:t>
            </a:r>
            <a:r>
              <a:rPr lang="en-US" dirty="0"/>
              <a:t>to add a module to our project</a:t>
            </a:r>
            <a:endParaRPr lang="en-US" i="1" dirty="0"/>
          </a:p>
          <a:p>
            <a:pPr marL="342900" indent="-342900" algn="just">
              <a:buAutoNum type="arabicPeriod"/>
            </a:pPr>
            <a:r>
              <a:rPr lang="en-US" dirty="0"/>
              <a:t>To run the project, we can use the ‘</a:t>
            </a:r>
            <a:r>
              <a:rPr lang="en-US" b="1" dirty="0"/>
              <a:t>node .’</a:t>
            </a:r>
            <a:r>
              <a:rPr lang="en-US" dirty="0"/>
              <a:t> command in the terminal.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44B7A-F5F1-449D-AC94-17C1ABAAC2C3}"/>
              </a:ext>
            </a:extLst>
          </p:cNvPr>
          <p:cNvSpPr txBox="1"/>
          <p:nvPr/>
        </p:nvSpPr>
        <p:spPr>
          <a:xfrm>
            <a:off x="261763" y="3087414"/>
            <a:ext cx="7530515" cy="313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  <a:latin typeface="Calibri"/>
              </a:rPr>
              <a:t>Steps to use an external library using node </a:t>
            </a:r>
            <a:r>
              <a:rPr lang="en-US" sz="1799" b="1" dirty="0" err="1">
                <a:solidFill>
                  <a:prstClr val="black"/>
                </a:solidFill>
                <a:latin typeface="Calibri"/>
              </a:rPr>
              <a:t>js</a:t>
            </a:r>
            <a:endParaRPr lang="en-US" sz="1799" b="1" dirty="0">
              <a:solidFill>
                <a:prstClr val="black"/>
              </a:solidFill>
              <a:latin typeface="Calibri"/>
            </a:endParaRP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Find the library (module) of your purpose on npmjs and check its documentation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Use require statement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have downloaded this library in local project –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 MODULENAME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need to add all the required module dependencies inside package.json file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We only ship our project to other developers/system</a:t>
            </a:r>
          </a:p>
          <a:p>
            <a:pPr marL="342900" indent="-342900" defTabSz="914126">
              <a:buAutoNum type="arabicPeriod"/>
            </a:pPr>
            <a:r>
              <a:rPr lang="en-US" sz="1799" dirty="0">
                <a:solidFill>
                  <a:prstClr val="black"/>
                </a:solidFill>
                <a:latin typeface="Calibri"/>
              </a:rPr>
              <a:t>In the new system, we run </a:t>
            </a:r>
            <a:r>
              <a:rPr lang="en-US" sz="1799" b="1" dirty="0">
                <a:solidFill>
                  <a:prstClr val="black"/>
                </a:solidFill>
                <a:latin typeface="Calibri"/>
              </a:rPr>
              <a:t>npm install</a:t>
            </a:r>
            <a:r>
              <a:rPr lang="en-US" sz="1799" dirty="0">
                <a:solidFill>
                  <a:prstClr val="black"/>
                </a:solidFill>
                <a:latin typeface="Calibri"/>
              </a:rPr>
              <a:t> It will read all required modules and</a:t>
            </a:r>
          </a:p>
          <a:p>
            <a:pPr defTabSz="914126"/>
            <a:r>
              <a:rPr lang="en-US" sz="1799" dirty="0">
                <a:solidFill>
                  <a:prstClr val="black"/>
                </a:solidFill>
                <a:latin typeface="Calibri"/>
              </a:rPr>
              <a:t>Automatically download those dependencies.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576C8-C11B-4C40-899F-071279FD700D}"/>
              </a:ext>
            </a:extLst>
          </p:cNvPr>
          <p:cNvSpPr/>
          <p:nvPr/>
        </p:nvSpPr>
        <p:spPr>
          <a:xfrm>
            <a:off x="8065734" y="4610932"/>
            <a:ext cx="1102081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Project+</a:t>
            </a:r>
          </a:p>
          <a:p>
            <a:pPr algn="ctr"/>
            <a:r>
              <a:rPr lang="en-US" sz="1400" dirty="0"/>
              <a:t>Module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98095066-0CC0-4854-80F5-E39E4C114105}"/>
              </a:ext>
            </a:extLst>
          </p:cNvPr>
          <p:cNvSpPr/>
          <p:nvPr/>
        </p:nvSpPr>
        <p:spPr>
          <a:xfrm>
            <a:off x="8306782" y="3555165"/>
            <a:ext cx="576064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CD4D759-F836-4021-A365-7A26EB9D5A11}"/>
              </a:ext>
            </a:extLst>
          </p:cNvPr>
          <p:cNvSpPr/>
          <p:nvPr/>
        </p:nvSpPr>
        <p:spPr>
          <a:xfrm>
            <a:off x="10250998" y="2835085"/>
            <a:ext cx="1224136" cy="72008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npmjs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5D969-0AA1-44B4-A801-1DCD075436E4}"/>
              </a:ext>
            </a:extLst>
          </p:cNvPr>
          <p:cNvCxnSpPr/>
          <p:nvPr/>
        </p:nvCxnSpPr>
        <p:spPr>
          <a:xfrm flipV="1">
            <a:off x="8882846" y="3411149"/>
            <a:ext cx="136815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998AD-3B6A-4CF6-9714-A1681CE55F1C}"/>
              </a:ext>
            </a:extLst>
          </p:cNvPr>
          <p:cNvCxnSpPr/>
          <p:nvPr/>
        </p:nvCxnSpPr>
        <p:spPr>
          <a:xfrm flipH="1">
            <a:off x="9242886" y="355516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825BE-2A94-4A48-AD0B-FAE22EAB643A}"/>
              </a:ext>
            </a:extLst>
          </p:cNvPr>
          <p:cNvSpPr/>
          <p:nvPr/>
        </p:nvSpPr>
        <p:spPr>
          <a:xfrm>
            <a:off x="10467022" y="4563277"/>
            <a:ext cx="1224136" cy="11277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Laptop</a:t>
            </a:r>
          </a:p>
          <a:p>
            <a:pPr algn="ctr"/>
            <a:r>
              <a:rPr lang="en-US" sz="1400" dirty="0"/>
              <a:t>Project</a:t>
            </a: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15688DEF-F662-4D0E-839E-83F9A1D5A713}"/>
              </a:ext>
            </a:extLst>
          </p:cNvPr>
          <p:cNvSpPr/>
          <p:nvPr/>
        </p:nvSpPr>
        <p:spPr>
          <a:xfrm>
            <a:off x="11079090" y="3563684"/>
            <a:ext cx="576064" cy="504056"/>
          </a:xfrm>
          <a:prstGeom prst="smileyFac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99BE09-45F1-445E-9285-C1C5D37BD254}"/>
              </a:ext>
            </a:extLst>
          </p:cNvPr>
          <p:cNvCxnSpPr>
            <a:endCxn id="11" idx="4"/>
          </p:cNvCxnSpPr>
          <p:nvPr/>
        </p:nvCxnSpPr>
        <p:spPr>
          <a:xfrm flipH="1" flipV="1">
            <a:off x="10608042" y="3645175"/>
            <a:ext cx="2996" cy="863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3BB6AE-BA2A-45FB-9D1E-B2D6CFEB6487}"/>
              </a:ext>
            </a:extLst>
          </p:cNvPr>
          <p:cNvCxnSpPr/>
          <p:nvPr/>
        </p:nvCxnSpPr>
        <p:spPr>
          <a:xfrm>
            <a:off x="10827062" y="3627695"/>
            <a:ext cx="0" cy="93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127748-0735-4170-9B87-2DA427E8AFD8}"/>
              </a:ext>
            </a:extLst>
          </p:cNvPr>
          <p:cNvSpPr txBox="1"/>
          <p:nvPr/>
        </p:nvSpPr>
        <p:spPr>
          <a:xfrm>
            <a:off x="10475286" y="4122791"/>
            <a:ext cx="1127232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B0F0"/>
                </a:solidFill>
              </a:rPr>
              <a:t>npm</a:t>
            </a:r>
            <a:r>
              <a:rPr lang="en-US" sz="1400" b="1" dirty="0">
                <a:solidFill>
                  <a:srgbClr val="00B0F0"/>
                </a:solidFill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23048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638222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83970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9838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98772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16255</TotalTime>
  <Words>825</Words>
  <Application>Microsoft Office PowerPoint</Application>
  <PresentationFormat>Widescreen</PresentationFormat>
  <Paragraphs>123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724</cp:revision>
  <dcterms:created xsi:type="dcterms:W3CDTF">2016-07-10T03:33:26Z</dcterms:created>
  <dcterms:modified xsi:type="dcterms:W3CDTF">2022-02-22T12:38:59Z</dcterms:modified>
</cp:coreProperties>
</file>